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302" r:id="rId6"/>
    <p:sldId id="303" r:id="rId7"/>
    <p:sldId id="280" r:id="rId8"/>
    <p:sldId id="301" r:id="rId9"/>
    <p:sldId id="305" r:id="rId10"/>
    <p:sldId id="311" r:id="rId11"/>
    <p:sldId id="310" r:id="rId12"/>
    <p:sldId id="307" r:id="rId13"/>
    <p:sldId id="312" r:id="rId14"/>
    <p:sldId id="313" r:id="rId15"/>
    <p:sldId id="309" r:id="rId16"/>
    <p:sldId id="304" r:id="rId17"/>
    <p:sldId id="308" r:id="rId18"/>
    <p:sldId id="300" r:id="rId19"/>
    <p:sldId id="314" r:id="rId20"/>
    <p:sldId id="306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701"/>
  </p:normalViewPr>
  <p:slideViewPr>
    <p:cSldViewPr>
      <p:cViewPr>
        <p:scale>
          <a:sx n="58" d="100"/>
          <a:sy n="58" d="100"/>
        </p:scale>
        <p:origin x="180" y="1044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2CCA-732D-2824-D027-5F46E6535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Handedness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B03E737F-7765-D40B-711F-76C49A4C7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81400"/>
            <a:ext cx="10040112" cy="1280160"/>
          </a:xfrm>
        </p:spPr>
        <p:txBody>
          <a:bodyPr/>
          <a:lstStyle/>
          <a:p>
            <a:r>
              <a:rPr lang="en-US" dirty="0" err="1"/>
              <a:t>Trocr</a:t>
            </a:r>
            <a:r>
              <a:rPr lang="en-US" dirty="0"/>
              <a:t> was for feature extraction. A column for handedness was added as a dictionary. 0 for left and 1 to right. When I extracted the lefties I had a list of 47, source and processing images had 47 images each. Left feature extraction made duplicates. The handedness column thus only added 0 to one set of ids, 47 of them. 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4D5F1281-F019-24FC-082B-1E84FC5F1F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1113"/>
            <a:ext cx="4114800" cy="85725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1D41A29-D50B-4386-6165-8260763A11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07100"/>
            <a:ext cx="4114800" cy="850900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3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F0E-99F0-6822-2DEC-88EE887B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676656"/>
            <a:ext cx="10960608" cy="3667760"/>
          </a:xfrm>
        </p:spPr>
        <p:txBody>
          <a:bodyPr/>
          <a:lstStyle/>
          <a:p>
            <a:r>
              <a:rPr lang="en-US" dirty="0"/>
              <a:t>Curvature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1BE32-D620-80DE-739F-9D05E193D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810000"/>
            <a:ext cx="10040112" cy="2371344"/>
          </a:xfrm>
        </p:spPr>
        <p:txBody>
          <a:bodyPr/>
          <a:lstStyle/>
          <a:p>
            <a:r>
              <a:rPr lang="en-US" dirty="0"/>
              <a:t>This was the feature that had results already closest to 0 and 1. The curvature column was ideal for binary classification. Keeping the left and right samples separated, the mean calculation for left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0.698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0.721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 and the mean classification for right was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0.699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0.720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0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custom 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4E8-B6E6-C266-842D-422148E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Writing samples of both left-handedness and right-handedness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US" dirty="0"/>
              <a:t>Make everything the same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dirty="0"/>
              <a:t>Coordinate </a:t>
            </a:r>
            <a:br>
              <a:rPr lang="en-US" dirty="0"/>
            </a:br>
            <a:r>
              <a:rPr lang="en-US" dirty="0"/>
              <a:t>e-business applications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dirty="0"/>
              <a:t>Feature extraction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50A56B-786B-E4E2-77AC-8193D264E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D63848E-7E38-C88A-D15E-40DF95AB07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0"/>
            <a:r>
              <a:rPr lang="en-US" dirty="0"/>
              <a:t>Convoluted Neural Network for training a custom classification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 keep ahead of the competition​</a:t>
            </a:r>
          </a:p>
          <a:p>
            <a:r>
              <a:rPr lang="en-US" dirty="0"/>
              <a:t>Capitalize on low-hanging fruit to identify a ballpark value​</a:t>
            </a:r>
          </a:p>
          <a:p>
            <a:r>
              <a:rPr lang="en-US" dirty="0"/>
              <a:t>Visualize customer directed convergence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50 epochs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split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 total, 20 left and 20 right</a:t>
            </a:r>
          </a:p>
          <a:p>
            <a:r>
              <a:rPr lang="en-US" dirty="0"/>
              <a:t>Whittled down from the handedness column and curvature classification.</a:t>
            </a:r>
          </a:p>
          <a:p>
            <a:r>
              <a:rPr lang="en-US" dirty="0" err="1"/>
              <a:t>Train_test_split</a:t>
            </a:r>
            <a:r>
              <a:rPr lang="en-US" dirty="0"/>
              <a:t> is a scikit-learn function that splits dataset randomly based.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Training Samples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33 items</a:t>
            </a:r>
          </a:p>
          <a:p>
            <a:r>
              <a:rPr lang="en-US" dirty="0"/>
              <a:t>hi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samples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7 samples</a:t>
            </a:r>
          </a:p>
          <a:p>
            <a:r>
              <a:rPr lang="en-US" dirty="0"/>
              <a:t>hi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100%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BD15-A4CB-9A8B-3AA9-3C1DE64A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we ran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B34-62A8-F256-3ED8-85D7E947DE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Transcription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Space and sizing, baseline alignment, letter formation</a:t>
            </a:r>
          </a:p>
          <a:p>
            <a:r>
              <a:rPr lang="en-US" dirty="0"/>
              <a:t>Why the left and right lists cloned the ids and had different results</a:t>
            </a:r>
          </a:p>
          <a:p>
            <a:r>
              <a:rPr lang="en-US" dirty="0"/>
              <a:t>Handedness not matching binary classification in training and </a:t>
            </a:r>
            <a:r>
              <a:rPr lang="en-US"/>
              <a:t>test samples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3E42C-AA9A-32F6-4AA5-71DF9434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C22D6-6986-3287-ED47-3DE7E4D9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463847"/>
            <a:ext cx="2095924" cy="2095924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MNIST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Mazaal’s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18000" spc="300" dirty="0">
                <a:ln w="28575">
                  <a:solidFill>
                    <a:schemeClr val="tx1"/>
                  </a:solidFill>
                </a:ln>
                <a:noFill/>
              </a:rPr>
              <a:t>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preprocessing, augmentation,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570" y="1905000"/>
            <a:ext cx="2300362" cy="2400620"/>
          </a:xfrm>
          <a:prstGeom prst="rect">
            <a:avLst/>
          </a:prstGeom>
        </p:spPr>
      </p:pic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511252" y="1905000"/>
            <a:ext cx="2300362" cy="23003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C7DB2-F99F-82D3-374B-11034EAFC703}"/>
              </a:ext>
            </a:extLst>
          </p:cNvPr>
          <p:cNvSpPr txBox="1"/>
          <p:nvPr/>
        </p:nvSpPr>
        <p:spPr>
          <a:xfrm>
            <a:off x="612648" y="552052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Data 12,807 files</a:t>
            </a:r>
          </a:p>
          <a:p>
            <a:r>
              <a:rPr lang="en-US" dirty="0"/>
              <a:t>Source jpeg 4,261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6A77-F41E-1286-325A-01C00866367E}"/>
              </a:ext>
            </a:extLst>
          </p:cNvPr>
          <p:cNvSpPr txBox="1"/>
          <p:nvPr/>
        </p:nvSpPr>
        <p:spPr>
          <a:xfrm>
            <a:off x="8839200" y="5303607"/>
            <a:ext cx="486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Png</a:t>
            </a:r>
            <a:r>
              <a:rPr lang="en-US" dirty="0"/>
              <a:t> to jpeg</a:t>
            </a:r>
          </a:p>
          <a:p>
            <a:r>
              <a:rPr lang="en-US" dirty="0"/>
              <a:t>Resized 512x512 pixels</a:t>
            </a:r>
          </a:p>
          <a:p>
            <a:r>
              <a:rPr lang="en-US" dirty="0"/>
              <a:t>Convert to NumPy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CCFA5-2AC6-9029-BBC7-3CBAA14FD4B0}"/>
              </a:ext>
            </a:extLst>
          </p:cNvPr>
          <p:cNvSpPr txBox="1"/>
          <p:nvPr/>
        </p:nvSpPr>
        <p:spPr>
          <a:xfrm>
            <a:off x="612648" y="868101"/>
            <a:ext cx="3883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Pulled all the lefties from the 4,261. Lefties make up 10% of the population. 47 ids, then extracted 47 right handed people for equal samples.</a:t>
            </a:r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96CBE7A-D250-612F-A324-2A62727216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8400205"/>
              </p:ext>
            </p:extLst>
          </p:nvPr>
        </p:nvGraphicFramePr>
        <p:xfrm>
          <a:off x="9906000" y="671552"/>
          <a:ext cx="18367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40710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40710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40710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407105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B2B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SUPPLY 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E-COMMERCE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19B51-82BA-C240-60A9-B7C1E6EB1058}"/>
              </a:ext>
            </a:extLst>
          </p:cNvPr>
          <p:cNvSpPr txBox="1"/>
          <p:nvPr/>
        </p:nvSpPr>
        <p:spPr>
          <a:xfrm>
            <a:off x="762000" y="2667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Otsu’s Thresholding</a:t>
            </a:r>
          </a:p>
          <a:p>
            <a:r>
              <a:rPr lang="en-US" dirty="0"/>
              <a:t>Invert Colors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0E025-122E-7DDC-2AF5-1BD5BB416FD8}"/>
              </a:ext>
            </a:extLst>
          </p:cNvPr>
          <p:cNvSpPr txBox="1"/>
          <p:nvPr/>
        </p:nvSpPr>
        <p:spPr>
          <a:xfrm>
            <a:off x="3657600" y="3313331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 thresholding and blurring, basically advanced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137D-2A6C-3A81-F639-FA3C26C7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3C06D0-E1DB-BF5B-0723-E86ECD593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b="1" dirty="0"/>
              <a:t>Data</a:t>
            </a:r>
          </a:p>
        </p:txBody>
      </p:sp>
      <p:cxnSp>
        <p:nvCxnSpPr>
          <p:cNvPr id="47" name="Straight Arrow Connector 44" descr="Connecting arrow">
            <a:extLst>
              <a:ext uri="{FF2B5EF4-FFF2-40B4-BE49-F238E27FC236}">
                <a16:creationId xmlns:a16="http://schemas.microsoft.com/office/drawing/2014/main" id="{BC3D7D22-1710-7586-51EC-807950387573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rot="5400000" flipH="1" flipV="1">
            <a:off x="3791601" y="2620051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312B-0248-777F-AEB1-4F76CAA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3E08B0-2334-33D6-E6CC-5D7120AD8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b="1" dirty="0"/>
              <a:t>TROCR</a:t>
            </a:r>
          </a:p>
        </p:txBody>
      </p:sp>
      <p:cxnSp>
        <p:nvCxnSpPr>
          <p:cNvPr id="51" name="Straight Arrow Connector 44" descr="Connecting arrow">
            <a:extLst>
              <a:ext uri="{FF2B5EF4-FFF2-40B4-BE49-F238E27FC236}">
                <a16:creationId xmlns:a16="http://schemas.microsoft.com/office/drawing/2014/main" id="{48A4C37F-6D4C-F508-C28E-2170FC2A6D8F}"/>
              </a:ext>
            </a:extLst>
          </p:cNvPr>
          <p:cNvCxnSpPr>
            <a:cxnSpLocks/>
            <a:stCxn id="6" idx="3"/>
            <a:endCxn id="4" idx="0"/>
          </p:cNvCxnSpPr>
          <p:nvPr/>
        </p:nvCxnSpPr>
        <p:spPr>
          <a:xfrm rot="5400000" flipH="1" flipV="1">
            <a:off x="8238067" y="2622431"/>
            <a:ext cx="553400" cy="196601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7B83-4957-3FDF-FCD7-670A863C2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661D74-2EFE-C693-BB74-D733AD13A8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b="1" dirty="0"/>
              <a:t>Result</a:t>
            </a:r>
          </a:p>
        </p:txBody>
      </p:sp>
      <p:cxnSp>
        <p:nvCxnSpPr>
          <p:cNvPr id="45" name="Straight Arrow Connector 44" descr="Connecting arrow">
            <a:extLst>
              <a:ext uri="{FF2B5EF4-FFF2-40B4-BE49-F238E27FC236}">
                <a16:creationId xmlns:a16="http://schemas.microsoft.com/office/drawing/2014/main" id="{B8BFA6A1-385F-2847-59C6-213D0606710D}"/>
              </a:ext>
            </a:extLst>
          </p:cNvPr>
          <p:cNvCxnSpPr>
            <a:stCxn id="2" idx="1"/>
            <a:endCxn id="5" idx="0"/>
          </p:cNvCxnSpPr>
          <p:nvPr/>
        </p:nvCxnSpPr>
        <p:spPr>
          <a:xfrm rot="16200000" flipH="1">
            <a:off x="1571938" y="3513970"/>
            <a:ext cx="553400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C0CFC-4DE9-71AA-6D3C-E8652D9BE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DFEEA6-4AAD-5436-17AA-56EFDA3E43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MNIST</a:t>
            </a:r>
            <a:endParaRPr lang="en-US" b="1" dirty="0"/>
          </a:p>
        </p:txBody>
      </p:sp>
      <p:cxnSp>
        <p:nvCxnSpPr>
          <p:cNvPr id="49" name="Straight Arrow Connector 44" descr="Connecting arrow">
            <a:extLst>
              <a:ext uri="{FF2B5EF4-FFF2-40B4-BE49-F238E27FC236}">
                <a16:creationId xmlns:a16="http://schemas.microsoft.com/office/drawing/2014/main" id="{900822B8-79FE-91B5-6738-C9AA0E33984E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6200000" flipH="1">
            <a:off x="6013644" y="3511589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4C6-142C-4627-2305-AAB73C14E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F81BE4-398C-16CD-B300-2508222731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796654" cy="1783080"/>
          </a:xfrm>
        </p:spPr>
        <p:txBody>
          <a:bodyPr/>
          <a:lstStyle/>
          <a:p>
            <a:r>
              <a:rPr lang="en-US" dirty="0"/>
              <a:t>CNN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 descr="A graph with writing on it&#10;&#10;Description automatically generated">
            <a:extLst>
              <a:ext uri="{FF2B5EF4-FFF2-40B4-BE49-F238E27FC236}">
                <a16:creationId xmlns:a16="http://schemas.microsoft.com/office/drawing/2014/main" id="{FCB77388-92D1-ACDD-8269-6108637D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3" y="100204"/>
            <a:ext cx="2377441" cy="1783081"/>
          </a:xfrm>
          <a:prstGeom prst="rect">
            <a:avLst/>
          </a:prstGeom>
        </p:spPr>
      </p:pic>
      <p:pic>
        <p:nvPicPr>
          <p:cNvPr id="17" name="Picture 16" descr="A graph with text on it&#10;&#10;Description automatically generated">
            <a:extLst>
              <a:ext uri="{FF2B5EF4-FFF2-40B4-BE49-F238E27FC236}">
                <a16:creationId xmlns:a16="http://schemas.microsoft.com/office/drawing/2014/main" id="{AEF54AAC-8963-49C1-7F4C-4DE42A4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37" y="2384506"/>
            <a:ext cx="2598995" cy="1949246"/>
          </a:xfrm>
          <a:prstGeom prst="rect">
            <a:avLst/>
          </a:prstGeom>
        </p:spPr>
      </p:pic>
      <p:pic>
        <p:nvPicPr>
          <p:cNvPr id="19" name="Picture 18" descr="A graph with text on it&#10;&#10;Description automatically generated">
            <a:extLst>
              <a:ext uri="{FF2B5EF4-FFF2-40B4-BE49-F238E27FC236}">
                <a16:creationId xmlns:a16="http://schemas.microsoft.com/office/drawing/2014/main" id="{94BF57CA-393D-20E7-E3AA-6B147FBDB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90" y="4602943"/>
            <a:ext cx="2377442" cy="1783081"/>
          </a:xfrm>
          <a:prstGeom prst="rect">
            <a:avLst/>
          </a:prstGeom>
        </p:spPr>
      </p:pic>
      <p:pic>
        <p:nvPicPr>
          <p:cNvPr id="21" name="Picture 20" descr="A graph with text on it&#10;&#10;Description automatically generated">
            <a:extLst>
              <a:ext uri="{FF2B5EF4-FFF2-40B4-BE49-F238E27FC236}">
                <a16:creationId xmlns:a16="http://schemas.microsoft.com/office/drawing/2014/main" id="{AF5570F2-D7B4-8674-F34C-F23114B44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902" y="1745355"/>
            <a:ext cx="2286920" cy="1715190"/>
          </a:xfrm>
          <a:prstGeom prst="rect">
            <a:avLst/>
          </a:prstGeom>
        </p:spPr>
      </p:pic>
      <p:pic>
        <p:nvPicPr>
          <p:cNvPr id="23" name="Picture 22" descr="A black and white image with text&#10;&#10;Description automatically generated">
            <a:extLst>
              <a:ext uri="{FF2B5EF4-FFF2-40B4-BE49-F238E27FC236}">
                <a16:creationId xmlns:a16="http://schemas.microsoft.com/office/drawing/2014/main" id="{21170DDA-E336-1500-95D2-FEDDEEFED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822" y="4290630"/>
            <a:ext cx="2653624" cy="1990218"/>
          </a:xfrm>
          <a:prstGeom prst="rect">
            <a:avLst/>
          </a:prstGeom>
        </p:spPr>
      </p:pic>
      <p:pic>
        <p:nvPicPr>
          <p:cNvPr id="25" name="Picture 24" descr="A graph with text on it&#10;&#10;Description automatically generated">
            <a:extLst>
              <a:ext uri="{FF2B5EF4-FFF2-40B4-BE49-F238E27FC236}">
                <a16:creationId xmlns:a16="http://schemas.microsoft.com/office/drawing/2014/main" id="{7E6E24C8-4CDF-8C2A-25E5-87CD1FE99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922" y="1183651"/>
            <a:ext cx="2221720" cy="16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pic>
        <p:nvPicPr>
          <p:cNvPr id="3" name="Picture 2" descr="A close-up of a letter&#10;&#10;Description automatically generated">
            <a:extLst>
              <a:ext uri="{FF2B5EF4-FFF2-40B4-BE49-F238E27FC236}">
                <a16:creationId xmlns:a16="http://schemas.microsoft.com/office/drawing/2014/main" id="{C2394ECD-63D5-12A7-C111-19A2F9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61" y="1118108"/>
            <a:ext cx="4114800" cy="4114800"/>
          </a:xfrm>
          <a:prstGeom prst="rect">
            <a:avLst/>
          </a:prstGeom>
        </p:spPr>
      </p:pic>
      <p:pic>
        <p:nvPicPr>
          <p:cNvPr id="5" name="Picture 4" descr="A letter from a person&#10;&#10;Description automatically generated with medium confidence">
            <a:extLst>
              <a:ext uri="{FF2B5EF4-FFF2-40B4-BE49-F238E27FC236}">
                <a16:creationId xmlns:a16="http://schemas.microsoft.com/office/drawing/2014/main" id="{0BF9F4B7-CC5A-A6BD-5BF9-93C7620C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19" y="3378781"/>
            <a:ext cx="3962237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4597B0-6675-B994-64E9-64ADCDD5390F}"/>
              </a:ext>
            </a:extLst>
          </p:cNvPr>
          <p:cNvSpPr txBox="1"/>
          <p:nvPr/>
        </p:nvSpPr>
        <p:spPr>
          <a:xfrm>
            <a:off x="3063240" y="838200"/>
            <a:ext cx="524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Scales pixel values to a [0,1] range for further processing. Files go from Source file to processed file.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Mazaal’s</a:t>
            </a:r>
            <a:r>
              <a:rPr lang="en-US" dirty="0"/>
              <a:t>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Detects handwriting slant by finding edges and lines with OpenCV and calculates the average angle of detected lines.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02C12A-D232-CD35-1180-8544916BCE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526A68-F582-4874-DA70-81D0841C1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5488" y="4904195"/>
            <a:ext cx="1399032" cy="5175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Analyzes the direction of handwriting strokes by tracing contours and calculates angles between consecutive points of contours.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C6C37C-6141-B65E-91CC-6E6C4A9F6E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5E96-D043-255D-647E-931CF07823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Calculates curvature for sets of three consecutive contour points using geometric formulas. Smoothness Is measured as the distance between points in a contour.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414CD-2F59-EAB8-E6C8-D233BF953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8A87A1B-4C3D-5BB4-6449-1DB89F1926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Pressure distribution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Measures handwriting pressure by applying Gaussian blur and thresholding on the grayscale image. Calculates the average sum of pixel intensities along rows.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2D1179F-9CC5-E23D-37E2-BB999E68DE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27B745-1B31-09CB-F001-4408E3D2F7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507B5-6BE8-0EFE-814C-8D589E548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C55110-DAE5-78EE-98C6-DB133DCFEE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D179144-A458-01BE-4543-15B7FDD7D7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2347762-322E-6567-9B9E-DA2459F4F5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8C7D51-8B0F-7E82-82BC-337CA820A4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74F45947-B51E-E4FA-F89E-B921F3989C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57D9D13-0716-FB5F-65F4-4E457A3DB1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2625585-EA00-201B-63AD-F71CE6A031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E021E-9212-404E-E617-80C87FD160B5}"/>
              </a:ext>
            </a:extLst>
          </p:cNvPr>
          <p:cNvSpPr txBox="1"/>
          <p:nvPr/>
        </p:nvSpPr>
        <p:spPr>
          <a:xfrm>
            <a:off x="612648" y="457200"/>
            <a:ext cx="289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OpenCv</a:t>
            </a:r>
            <a:r>
              <a:rPr lang="en-US" dirty="0"/>
              <a:t> again for edge detection and contour </a:t>
            </a:r>
            <a:r>
              <a:rPr lang="en-US" dirty="0" err="1"/>
              <a:t>anlysis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B904D-C13E-E1FC-63A5-566283ACA7E7}"/>
              </a:ext>
            </a:extLst>
          </p:cNvPr>
          <p:cNvSpPr txBox="1"/>
          <p:nvPr/>
        </p:nvSpPr>
        <p:spPr>
          <a:xfrm>
            <a:off x="1066800" y="6006546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Microssoft</a:t>
            </a:r>
            <a:r>
              <a:rPr lang="en-US" dirty="0"/>
              <a:t> </a:t>
            </a:r>
            <a:r>
              <a:rPr lang="en-US" dirty="0" err="1"/>
              <a:t>TrOCR</a:t>
            </a:r>
            <a:r>
              <a:rPr lang="en-US" dirty="0"/>
              <a:t> is a pretrained model for handwritten text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1203</TotalTime>
  <Words>720</Words>
  <Application>Microsoft Office PowerPoint</Application>
  <PresentationFormat>Widescreen</PresentationFormat>
  <Paragraphs>158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Consolas</vt:lpstr>
      <vt:lpstr>Wingdings</vt:lpstr>
      <vt:lpstr>Office Theme</vt:lpstr>
      <vt:lpstr>Handwriting Analysis</vt:lpstr>
      <vt:lpstr>AGENDA</vt:lpstr>
      <vt:lpstr>objective</vt:lpstr>
      <vt:lpstr>MNIST</vt:lpstr>
      <vt:lpstr>Preprocessing</vt:lpstr>
      <vt:lpstr>augmentation</vt:lpstr>
      <vt:lpstr>AUGMENTATION</vt:lpstr>
      <vt:lpstr>Normalization  </vt:lpstr>
      <vt:lpstr>Mazaal’s trocr</vt:lpstr>
      <vt:lpstr>Handedness</vt:lpstr>
      <vt:lpstr>Curvature Classification</vt:lpstr>
      <vt:lpstr>Training a custom model</vt:lpstr>
      <vt:lpstr>Model architecture</vt:lpstr>
      <vt:lpstr>80/20 split ratio</vt:lpstr>
      <vt:lpstr>Result </vt:lpstr>
      <vt:lpstr>Issues we ran into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22</cp:revision>
  <dcterms:created xsi:type="dcterms:W3CDTF">2025-02-24T22:41:20Z</dcterms:created>
  <dcterms:modified xsi:type="dcterms:W3CDTF">2025-03-01T15:47:40Z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